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27" r:id="rId3"/>
    <p:sldId id="734" r:id="rId4"/>
    <p:sldId id="728" r:id="rId5"/>
    <p:sldId id="735" r:id="rId6"/>
    <p:sldId id="731" r:id="rId7"/>
    <p:sldId id="736" r:id="rId8"/>
    <p:sldId id="737" r:id="rId9"/>
    <p:sldId id="738" r:id="rId10"/>
    <p:sldId id="704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C6D254"/>
    <a:srgbClr val="C1E442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浅色样式 2 - 强调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87" autoAdjust="0"/>
    <p:restoredTop sz="91207" autoAdjust="0"/>
  </p:normalViewPr>
  <p:slideViewPr>
    <p:cSldViewPr snapToGrid="0">
      <p:cViewPr varScale="1">
        <p:scale>
          <a:sx n="77" d="100"/>
          <a:sy n="77" d="100"/>
        </p:scale>
        <p:origin x="-876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342" y="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4/10/2018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4/10/2018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100" b="1" spc="300" smtClean="0">
                <a:ea typeface="+mn-ea"/>
                <a:cs typeface="Arial" panose="020B0604020202020204" pitchFamily="34" charset="0"/>
              </a:rPr>
              <a:t>S2-183498 SA2#127</a:t>
            </a:r>
            <a:r>
              <a:rPr lang="en-GB" sz="1100" b="1" spc="300" smtClean="0">
                <a:ea typeface="+mn-ea"/>
                <a:cs typeface="Arial" panose="020B0604020202020204" pitchFamily="34" charset="0"/>
              </a:rPr>
              <a:t>, April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2018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7" y="2820444"/>
            <a:ext cx="9185231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8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Discussion on SMSF </a:t>
            </a:r>
            <a:r>
              <a:rPr lang="en-US" sz="48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supporting domain </a:t>
            </a:r>
            <a:r>
              <a:rPr lang="en-US" sz="4800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selecion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60140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smtClean="0"/>
              <a:t>China Mobile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954805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989" y="55602"/>
            <a:ext cx="9811265" cy="1143000"/>
          </a:xfrm>
        </p:spPr>
        <p:txBody>
          <a:bodyPr/>
          <a:lstStyle/>
          <a:p>
            <a:r>
              <a:rPr lang="en-GB" altLang="zh-CN" sz="3600" smtClean="0"/>
              <a:t>Requirement of SMSF supporting domain selection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083298"/>
            <a:ext cx="11183938" cy="4830763"/>
          </a:xfrm>
        </p:spPr>
        <p:txBody>
          <a:bodyPr/>
          <a:lstStyle/>
          <a:p>
            <a:pPr marL="534972" indent="-457200"/>
            <a:r>
              <a:rPr lang="en-US" altLang="zh-CN" sz="2900" smtClean="0"/>
              <a:t>Before SMSF is introduced, there are two entities which can perform MT domain selection for SMS: SMS-GMSC and IP-SM-GW</a:t>
            </a:r>
          </a:p>
          <a:p>
            <a:pPr marL="534972" indent="-457200"/>
            <a:r>
              <a:rPr lang="en-US" altLang="zh-CN" sz="2900" smtClean="0"/>
              <a:t>Requirement for SMSF to support MT domain selection</a:t>
            </a:r>
            <a:endParaRPr lang="en-US" altLang="zh-CN" sz="2900" dirty="0" smtClean="0"/>
          </a:p>
          <a:p>
            <a:pPr lvl="1"/>
            <a:r>
              <a:rPr lang="en-US" altLang="zh-CN" sz="1900" smtClean="0"/>
              <a:t>Many operators do not deploy domain selection on SMS-GMSC at the beginning of SMS system deployment. Operators may have concern on upgrading legacy SMS-GMSC to support it due to supporting SMSoNAS, especially operators with huge SMS subscriber. Moreover, current MAP protocol only support domain selection for up to 3 entities</a:t>
            </a:r>
          </a:p>
          <a:p>
            <a:pPr lvl="1"/>
            <a:r>
              <a:rPr lang="en-US" altLang="zh-CN" sz="1900" smtClean="0"/>
              <a:t>Domain selection on IP-SM-GW is deployed only for IMS subscribers. But the solution mandates the operators to deploy IP-SM-GW even they do not provide SMSoIP. Another issue is that IP-SM-GW will have to proxy all SMS not for IMS users, which may be a big capacity considering of SMS for IoT terminals. There will be a big redundance of SMS delivery capacity between IP-SM-GW and SMSF.</a:t>
            </a:r>
            <a:endParaRPr lang="zh-CN" altLang="zh-CN" sz="1900" smtClean="0"/>
          </a:p>
          <a:p>
            <a:pPr lvl="1"/>
            <a:r>
              <a:rPr lang="en-US" altLang="zh-CN" sz="1900" smtClean="0"/>
              <a:t>As a newly introduced functionality, SMSF is a good place to cover domain selection requirements of 5G SMS, independent with whether SMSoIP is deployed or not.</a:t>
            </a:r>
          </a:p>
          <a:p>
            <a:pPr lvl="1"/>
            <a:r>
              <a:rPr lang="en-US" altLang="zh-CN" sz="1900" smtClean="0"/>
              <a:t>In summary SMSF supporting MT domain selection </a:t>
            </a:r>
            <a:r>
              <a:rPr lang="en-US" altLang="zh-CN" sz="2000" smtClean="0"/>
              <a:t>is necessary for the scenario that operators have no IP-SM-GW or want a standalone deployment of SMS domain for non-SMSoIP users</a:t>
            </a:r>
            <a:endParaRPr lang="en-US" altLang="zh-CN" sz="1900" dirty="0"/>
          </a:p>
        </p:txBody>
      </p:sp>
    </p:spTree>
    <p:extLst>
      <p:ext uri="{BB962C8B-B14F-4D97-AF65-F5344CB8AC3E}">
        <p14:creationId xmlns="" xmlns:p14="http://schemas.microsoft.com/office/powerpoint/2010/main" val="3524770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216751" cy="1143000"/>
          </a:xfrm>
        </p:spPr>
        <p:txBody>
          <a:bodyPr/>
          <a:lstStyle/>
          <a:p>
            <a:r>
              <a:rPr lang="en-US" altLang="zh-CN" smtClean="0"/>
              <a:t>Current solution in 3GPP specs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7059" y="1293509"/>
            <a:ext cx="5691316" cy="4830763"/>
          </a:xfrm>
        </p:spPr>
        <p:txBody>
          <a:bodyPr/>
          <a:lstStyle/>
          <a:p>
            <a:r>
              <a:rPr lang="en-US" altLang="zh-CN" sz="2400" smtClean="0"/>
              <a:t>When SMSF receives a MT message, it first tries to deliver the message via SMSoNAS</a:t>
            </a:r>
          </a:p>
          <a:p>
            <a:r>
              <a:rPr lang="en-US" altLang="zh-CN" sz="2400" smtClean="0"/>
              <a:t>If the delivery fails, SMSF determine the next domain for re-attempting the delivery</a:t>
            </a:r>
          </a:p>
          <a:p>
            <a:pPr lvl="1"/>
            <a:r>
              <a:rPr lang="en-US" altLang="zh-CN" sz="1900" smtClean="0"/>
              <a:t>The determination is implementation specific</a:t>
            </a:r>
          </a:p>
          <a:p>
            <a:pPr lvl="1"/>
            <a:r>
              <a:rPr lang="en-US" altLang="zh-CN" sz="1900" smtClean="0"/>
              <a:t>The next domain can be another SMSF belonging to a different RAT, IP-SM-GW or SGs MSC, etc.</a:t>
            </a:r>
          </a:p>
          <a:p>
            <a:r>
              <a:rPr lang="en-US" altLang="zh-CN" sz="2400" smtClean="0"/>
              <a:t>When the UE is roaming and supports</a:t>
            </a:r>
            <a:r>
              <a:rPr lang="zh-CN" altLang="en-US" sz="2400" smtClean="0"/>
              <a:t> </a:t>
            </a:r>
            <a:r>
              <a:rPr lang="en-US" altLang="zh-CN" sz="2400" smtClean="0"/>
              <a:t>SMS on both of 3GPP and non-3GPP accesses, 2 SMSF may be selected in different VPLMNs</a:t>
            </a:r>
          </a:p>
          <a:p>
            <a:endParaRPr lang="en-US" altLang="zh-CN" sz="2400" smtClean="0"/>
          </a:p>
          <a:p>
            <a:endParaRPr lang="zh-CN" altLang="en-US" sz="240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8950" y="1673440"/>
            <a:ext cx="6038335" cy="421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840" y="228600"/>
            <a:ext cx="9826387" cy="1143000"/>
          </a:xfrm>
        </p:spPr>
        <p:txBody>
          <a:bodyPr/>
          <a:lstStyle/>
          <a:p>
            <a:r>
              <a:rPr lang="en-US" altLang="zh-CN" smtClean="0"/>
              <a:t>Remaining issues for SMSF domain selection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095798"/>
            <a:ext cx="11183938" cy="3022316"/>
          </a:xfrm>
        </p:spPr>
        <p:txBody>
          <a:bodyPr/>
          <a:lstStyle/>
          <a:p>
            <a:r>
              <a:rPr lang="en-US" altLang="zh-CN" sz="3200" smtClean="0"/>
              <a:t>The message forwarding interfaces between SMSF and other entities need further clarification</a:t>
            </a:r>
          </a:p>
          <a:p>
            <a:r>
              <a:rPr lang="en-US" altLang="zh-CN" sz="3200" smtClean="0"/>
              <a:t>How to handle interworking between PLMNs when roaming</a:t>
            </a:r>
          </a:p>
          <a:p>
            <a:endParaRPr lang="en-US" altLang="zh-CN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5734" y="2496061"/>
            <a:ext cx="3859893" cy="284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64525" y="2720701"/>
            <a:ext cx="593677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buFont typeface="Arial" pitchFamily="34" charset="0"/>
              <a:buChar char="•"/>
            </a:pPr>
            <a:r>
              <a:rPr lang="en-US" altLang="zh-CN" sz="1900" smtClean="0">
                <a:latin typeface="+mn-lt"/>
              </a:rPr>
              <a:t>It is possible that 2 </a:t>
            </a:r>
            <a:r>
              <a:rPr lang="en-US" altLang="zh-CN" sz="1900" smtClean="0">
                <a:latin typeface="+mn-lt"/>
              </a:rPr>
              <a:t>SMSFs </a:t>
            </a:r>
            <a:r>
              <a:rPr lang="en-US" altLang="zh-CN" sz="1900" smtClean="0">
                <a:latin typeface="+mn-lt"/>
              </a:rPr>
              <a:t>are selected in different vPLMNs as specified in previous slide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altLang="zh-CN" sz="1900" smtClean="0">
                <a:latin typeface="+mn-lt"/>
              </a:rPr>
              <a:t>The interface in blue in the figure between different PLMNs for SMS forwarding may not be available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49974" y="5216209"/>
            <a:ext cx="10745907" cy="120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09585" marR="0" lvl="0" indent="-60958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Domain selection is</a:t>
            </a:r>
            <a:r>
              <a:rPr kumimoji="0" lang="en-US" altLang="zh-CN" sz="3200" b="0" i="0" u="none" strike="noStrike" kern="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expected as a HPLMN functionality, but SMSF is currently in </a:t>
            </a:r>
            <a:r>
              <a:rPr kumimoji="0" lang="en-US" altLang="zh-CN" sz="3200" b="0" i="0" u="none" strike="noStrike" kern="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VPLMN </a:t>
            </a:r>
            <a:r>
              <a:rPr kumimoji="0" lang="en-US" altLang="zh-CN" sz="3200" b="0" i="0" u="none" strike="noStrike" kern="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roaming</a:t>
            </a:r>
            <a:endParaRPr kumimoji="0" lang="en-US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10157254" y="3348681"/>
            <a:ext cx="0" cy="176701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Solution optimization proposal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smtClean="0"/>
              <a:t>To solve these remaining issues, it is proposed to optimize the current SMSoNAS solution as below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44248" y="2372496"/>
            <a:ext cx="396651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buFont typeface="Arial" pitchFamily="34" charset="0"/>
              <a:buChar char="•"/>
            </a:pPr>
            <a:r>
              <a:rPr lang="en-US" altLang="zh-CN" sz="1800" smtClean="0"/>
              <a:t>hSMSF is introduced to do MT domain selection and delivery re-attempt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altLang="zh-CN" sz="1800" smtClean="0"/>
              <a:t>vSMSF does not re-attempt MT messages in another domain, by which message forwarding interfaces between vPLMNs are avoided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altLang="zh-CN" sz="1800" smtClean="0"/>
              <a:t>SMSF related interfaces are clarified</a:t>
            </a:r>
          </a:p>
          <a:p>
            <a:pPr marL="793751" lvl="1" indent="-185738">
              <a:buFont typeface="Arial" pitchFamily="34" charset="0"/>
              <a:buChar char="•"/>
            </a:pPr>
            <a:r>
              <a:rPr lang="en-US" altLang="zh-CN" sz="1600" smtClean="0"/>
              <a:t>New SBI between hSMSF and vSMSF is introduced</a:t>
            </a:r>
          </a:p>
          <a:p>
            <a:pPr marL="185738" indent="-185738">
              <a:buFont typeface="Arial" pitchFamily="34" charset="0"/>
              <a:buChar char="•"/>
            </a:pPr>
            <a:r>
              <a:rPr lang="en-US" altLang="zh-CN" sz="1800" smtClean="0"/>
              <a:t>SMSF and IP-SM-GW can be collocated or integrated for architecture simplification</a:t>
            </a:r>
            <a:endParaRPr lang="zh-CN" altLang="en-US" sz="180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06" y="2291277"/>
            <a:ext cx="6630945" cy="405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SMSF selection during registration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6424" y="1441793"/>
            <a:ext cx="4344430" cy="4830763"/>
          </a:xfrm>
        </p:spPr>
        <p:txBody>
          <a:bodyPr/>
          <a:lstStyle/>
          <a:p>
            <a:r>
              <a:rPr lang="en-US" altLang="zh-CN" sz="2000" smtClean="0"/>
              <a:t>AMF selects vSMSF and initiates activation procedure including hSMSF address  towards vSMSF</a:t>
            </a:r>
          </a:p>
          <a:p>
            <a:r>
              <a:rPr lang="en-US" altLang="zh-CN" sz="2000" smtClean="0"/>
              <a:t>vSMSF initiate activation procedure similar to AMF towards hSMSF, including the access type of RAT connecting to this vSMSF </a:t>
            </a:r>
          </a:p>
          <a:p>
            <a:r>
              <a:rPr lang="en-US" altLang="zh-CN" sz="2000" smtClean="0"/>
              <a:t>hSMSF stores different contexts of vSMSFs with the access types</a:t>
            </a:r>
            <a:r>
              <a:rPr lang="zh-CN" altLang="en-US" sz="2000" smtClean="0"/>
              <a:t> </a:t>
            </a:r>
            <a:r>
              <a:rPr lang="en-US" altLang="zh-CN" sz="2000" smtClean="0"/>
              <a:t>and register its address in UDM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3228" y="1364908"/>
            <a:ext cx="6652696" cy="476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MO procedure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54150"/>
            <a:ext cx="4900484" cy="4830763"/>
          </a:xfrm>
        </p:spPr>
        <p:txBody>
          <a:bodyPr/>
          <a:lstStyle/>
          <a:p>
            <a:r>
              <a:rPr lang="en-US" altLang="zh-CN" smtClean="0"/>
              <a:t>MO procedure is the same with current specified procedure</a:t>
            </a:r>
            <a:endParaRPr lang="zh-CN" alt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9070" y="1396700"/>
            <a:ext cx="5592076" cy="507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MT procedure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3059" y="1454150"/>
            <a:ext cx="3274541" cy="4830763"/>
          </a:xfrm>
        </p:spPr>
        <p:txBody>
          <a:bodyPr/>
          <a:lstStyle/>
          <a:p>
            <a:pPr marL="358775" indent="-358775"/>
            <a:r>
              <a:rPr lang="en-US" altLang="zh-CN" sz="2000" smtClean="0"/>
              <a:t>UDM selects hSMSF to deliver the message</a:t>
            </a:r>
          </a:p>
          <a:p>
            <a:pPr marL="358775" indent="-358775"/>
            <a:r>
              <a:rPr lang="en-US" altLang="zh-CN" sz="2000" smtClean="0"/>
              <a:t>When hSMSF receives MT SMS message, it selects a vSMSF based on previously stored vSMSF contexts</a:t>
            </a:r>
          </a:p>
          <a:p>
            <a:pPr marL="358775" indent="-358775"/>
            <a:r>
              <a:rPr lang="en-US" altLang="zh-CN" sz="2000" smtClean="0"/>
              <a:t>A new service operation of SMSF is defined to transport MT SMS message from hSMSF to vSMSF</a:t>
            </a:r>
            <a:endParaRPr lang="zh-CN" altLang="en-US" sz="200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0227" y="1422700"/>
            <a:ext cx="8055189" cy="486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Re-attempt after delivery fails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9902" y="1233426"/>
            <a:ext cx="4887310" cy="4830763"/>
          </a:xfrm>
        </p:spPr>
        <p:txBody>
          <a:bodyPr/>
          <a:lstStyle/>
          <a:p>
            <a:r>
              <a:rPr lang="en-US" altLang="zh-CN" sz="2100" smtClean="0"/>
              <a:t>UDM returns the address of first entity based on operator’s policy</a:t>
            </a:r>
          </a:p>
          <a:p>
            <a:r>
              <a:rPr lang="en-US" altLang="zh-CN" sz="2100" smtClean="0"/>
              <a:t>If the message delivery via selected vSMSF fails, hSMSF can select other available entity, e,g, another vSMSF to re-attempt via SMSoNAS</a:t>
            </a:r>
          </a:p>
          <a:p>
            <a:r>
              <a:rPr lang="en-US" altLang="zh-CN" sz="2100" smtClean="0"/>
              <a:t>If all vSMSF fails to deliver the message, hSMSF selects another entity to re-attempt in other ways, e.g. via UDM</a:t>
            </a:r>
          </a:p>
          <a:p>
            <a:r>
              <a:rPr lang="en-US" altLang="zh-CN" sz="2100" smtClean="0"/>
              <a:t>If all domains fails, hSMSF reports delivery failure to SMSC</a:t>
            </a:r>
          </a:p>
          <a:p>
            <a:r>
              <a:rPr lang="en-US" altLang="zh-CN" sz="2100" smtClean="0"/>
              <a:t>The domain selection logic is implementation specific </a:t>
            </a:r>
            <a:endParaRPr lang="zh-CN" altLang="en-US" sz="210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7491" y="1097950"/>
            <a:ext cx="6152635" cy="5487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62509</TotalTime>
  <Words>653</Words>
  <Application>Microsoft Office PowerPoint</Application>
  <PresentationFormat>自定义</PresentationFormat>
  <Paragraphs>50</Paragraphs>
  <Slides>10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Theme</vt:lpstr>
      <vt:lpstr>Discussion on SMSF supporting domain selecion</vt:lpstr>
      <vt:lpstr>Requirement of SMSF supporting domain selection</vt:lpstr>
      <vt:lpstr>Current solution in 3GPP specs</vt:lpstr>
      <vt:lpstr>Remaining issues for SMSF domain selection</vt:lpstr>
      <vt:lpstr>Solution optimization proposal</vt:lpstr>
      <vt:lpstr>SMSF selection during registration</vt:lpstr>
      <vt:lpstr>MO procedure</vt:lpstr>
      <vt:lpstr>MT procedure</vt:lpstr>
      <vt:lpstr>Re-attempt after delivery fails</vt:lpstr>
      <vt:lpstr>Thank you!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Jiang Yi</cp:lastModifiedBy>
  <cp:revision>1363</cp:revision>
  <dcterms:created xsi:type="dcterms:W3CDTF">2008-08-30T09:32:10Z</dcterms:created>
  <dcterms:modified xsi:type="dcterms:W3CDTF">2018-04-10T03:15:55Z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(3)kvyUShFXTNkWz+lOR30fPFSiT0XmOUIE8LchVasRsq+4v0szxjwPrkaRWtMER36B3Yf2p3Hx
MScTYWNu9vhOg8OjT0Dr0DwolfdNCHDQ4NQULEVheGUqyLGwm+DFdUGkAZ9blRN4rqgjMxvH
67Ag40wt32kxFFiHGVkM7dq4kSzfw+zmAJD07SCuKIxnJPoi/C91hxgc/jzK1r2viXBLWdqc
+egMp863aCuMbtX/BT</vt:lpwstr>
  </property>
  <property fmtid="{D5CDD505-2E9C-101B-9397-08002B2CF9AE}" pid="3" name="_2015_ms_pID_7253431">
    <vt:lpwstr>DqK+Lv1JWt5UIDQvPjrB08VgyPekgU+X7CRm7bMKY1BhMkYzpjmayE
sWqtrJHFOmxJj3MKtlXgo2g169pphJ/g7zMC/+TTiRsljUPgNXRlNQz/nbw9+ezmIWMUHDVJ
QYSGC6Pv/c3ZbAmDFXv2X4WeeKPgixtSY9I2a4YDLzrdpwg7EcFDyYdIpG1I2MgDvFEhzrtr
nLPgXqsemWOo30+CPXElfamaXa9oOGCfVf1L</vt:lpwstr>
  </property>
  <property fmtid="{D5CDD505-2E9C-101B-9397-08002B2CF9AE}" pid="4" name="_2015_ms_pID_7253432">
    <vt:lpwstr>yQ==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1520220584</vt:lpwstr>
  </property>
</Properties>
</file>